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3" r:id="rId5"/>
    <p:sldId id="259" r:id="rId6"/>
    <p:sldId id="269" r:id="rId7"/>
    <p:sldId id="271" r:id="rId8"/>
    <p:sldId id="272" r:id="rId9"/>
    <p:sldId id="270" r:id="rId10"/>
    <p:sldId id="260" r:id="rId11"/>
    <p:sldId id="261" r:id="rId12"/>
    <p:sldId id="263" r:id="rId13"/>
    <p:sldId id="262" r:id="rId14"/>
    <p:sldId id="264" r:id="rId15"/>
    <p:sldId id="279" r:id="rId16"/>
    <p:sldId id="275" r:id="rId17"/>
    <p:sldId id="276" r:id="rId18"/>
    <p:sldId id="277" r:id="rId19"/>
    <p:sldId id="278" r:id="rId20"/>
    <p:sldId id="265" r:id="rId21"/>
    <p:sldId id="280" r:id="rId22"/>
    <p:sldId id="274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7E72A9-A7FD-4644-911B-3416DBE074A8}" type="datetimeFigureOut">
              <a:rPr lang="zh-CN" altLang="en-US"/>
              <a:pPr>
                <a:defRPr/>
              </a:pPr>
              <a:t>8/27/10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EFCBE8-218C-47A5-9293-DACD9A9CCA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D3269F-4598-4EEB-A41F-77AB0F9EDF20}" type="datetimeFigureOut">
              <a:rPr lang="zh-CN" altLang="en-US"/>
              <a:pPr>
                <a:defRPr/>
              </a:pPr>
              <a:t>8/27/10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018086-E9C5-4331-B2E2-6DA9F5823E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华文细黑" pitchFamily="84" charset="-122"/>
        <a:cs typeface="华文细黑" pitchFamily="84" charset="-122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华文细黑" pitchFamily="84" charset="-122"/>
        <a:cs typeface="华文细黑" pitchFamily="84" charset="-122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华文细黑" pitchFamily="84" charset="-122"/>
        <a:cs typeface="华文细黑" pitchFamily="84" charset="-122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华文细黑" pitchFamily="84" charset="-122"/>
        <a:cs typeface="华文细黑" pitchFamily="84" charset="-122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华文细黑" pitchFamily="84" charset="-122"/>
        <a:cs typeface="华文细黑" pitchFamily="84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9BB600-8C0B-4965-AF0A-72326835CA8B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3481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643E6F-6890-4057-9C68-AF8C430D95F2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BE142F-5385-4970-889A-F07715AF81DA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C9B9A1-BAC0-4E0E-9EE6-F3E596EE63A6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DAC80B-271A-4804-B8C9-0E03AAE16CCB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301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FFA6C3-3B61-4A90-BB64-F44D20842156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505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D30838-2AE2-449B-BFB8-70BAE4E75CC4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71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7E2EDC-BAC5-43BF-9E55-373599E3A829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915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108C52-F8AD-443A-BC84-09C4B9870F02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5120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B8D464-7D48-40F6-8CA6-61A4BD462C00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532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162AFB-BB7C-49CD-8C4C-5CCC8420D5DB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D214EC-3385-47B8-BFAF-F029D377214A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5529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3891E4-D89E-4607-99AA-F7102088F964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573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863A86-0C6B-49F3-8FB7-A9BF633A22D2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5939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7CDADC-1ACB-446F-B3C6-661479813D47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EF0D54-D5DB-4AEC-87B7-36F214F82072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B97A60-A508-4BD6-9764-D6BA018F5A71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7A8A23-82FD-4C7D-9194-9514546A59EB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0A5F54-A823-4F62-A1D2-59CFC2BEDD04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995F4F-9D4C-424D-9B94-2A529BB33A65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041D7D-6A45-4E06-B45F-3600921C362F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77001E-48FC-41E0-9200-17EB1C3DD117}" type="slidenum">
              <a:rPr lang="en-US" altLang="zh-CN">
                <a:cs typeface="宋体" pitchFamily="8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>
              <a:cs typeface="宋体" pitchFamily="8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033C-7FB1-4B1F-A547-96F96DA2CE77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35CAB-579C-4028-9135-5CC2E60C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F757-12DB-4E5F-B9F4-87C34341C0E7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7313-5217-4820-856B-ACE1A792C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EC9A-7DF3-4F84-84E7-2DB20BC3BFAD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5B5ED-281B-4EAB-A533-5CD722EEA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B1AE-0FA2-43BB-9536-1A15A6155A08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91E5-5F25-408F-A3D9-6B117FFC7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D1A7-80C7-4420-983E-172434E7DAA2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BD0-9F22-466E-9256-A985150D3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6975-E61A-4995-98A4-08FA69F8F8EE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58B7F-3F8D-4454-9228-75319568B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72B6-7D22-4B5D-96C2-EFF0677AEED9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93FC-77CB-4DBE-B4C4-B6C30B019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ACB5-2A48-470D-AA14-ABD4BDC988CD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D38F-0C24-4211-B0CE-C46AEF3A2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EC8B-5F1A-4335-8761-7C5C7237DF93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2132-D6D0-4CD7-A788-A06C228F0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1F68D-0224-4EAD-9567-6032B8EB1A53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D6F9-3E21-4F9E-BCA3-9871A60C2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7448-46E7-4612-9F68-3D8A07C48CE2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72E2-EF49-4583-AB98-6C3764524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C37261-979D-4EAB-AC11-A4EC3C3CED51}" type="datetimeFigureOut">
              <a:rPr lang="en-US"/>
              <a:pPr>
                <a:defRPr/>
              </a:pPr>
              <a:t>8/27/10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7C8E8E-9E04-47C4-87C5-194E74A96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730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Agent-based Modeling: Methods and Techniques for Simulating Human Systems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Eric </a:t>
            </a:r>
            <a:r>
              <a:rPr lang="en-US" dirty="0" err="1" smtClean="0">
                <a:ea typeface="+mn-ea"/>
                <a:cs typeface="+mn-cs"/>
              </a:rPr>
              <a:t>Bonabaun</a:t>
            </a:r>
            <a:r>
              <a:rPr lang="en-US" dirty="0" smtClean="0">
                <a:ea typeface="+mn-ea"/>
                <a:cs typeface="+mn-cs"/>
              </a:rPr>
              <a:t> (2002)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i="1" dirty="0">
                <a:ea typeface="+mn-ea"/>
                <a:cs typeface="+mn-cs"/>
              </a:rPr>
              <a:t>Proc. National Academy of Sciences, </a:t>
            </a:r>
            <a:r>
              <a:rPr lang="en-US" i="1" dirty="0" smtClean="0">
                <a:ea typeface="+mn-ea"/>
                <a:cs typeface="+mn-cs"/>
              </a:rPr>
              <a:t>99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i="1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Presenter: Jie Meng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School of Marketing, UNSW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Four Application Areas in Simulating Human Systems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2224088"/>
            <a:ext cx="8229600" cy="3902075"/>
          </a:xfrm>
        </p:spPr>
        <p:txBody>
          <a:bodyPr/>
          <a:lstStyle/>
          <a:p>
            <a:r>
              <a:rPr lang="en-US" smtClean="0"/>
              <a:t>Flow Simulation</a:t>
            </a:r>
          </a:p>
          <a:p>
            <a:r>
              <a:rPr lang="en-US" altLang="zh-CN" smtClean="0">
                <a:ea typeface="宋体" pitchFamily="84" charset="-122"/>
                <a:cs typeface="宋体" pitchFamily="84" charset="-122"/>
              </a:rPr>
              <a:t>Market Simulation</a:t>
            </a:r>
            <a:endParaRPr lang="en-US" smtClean="0"/>
          </a:p>
          <a:p>
            <a:r>
              <a:rPr lang="en-US" smtClean="0"/>
              <a:t>Organizational Simulation</a:t>
            </a:r>
          </a:p>
          <a:p>
            <a:r>
              <a:rPr lang="en-US" smtClean="0"/>
              <a:t>Diffusion Simulation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925"/>
            <a:ext cx="3389313" cy="49482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sz="2000" dirty="0" smtClean="0">
                <a:ea typeface="+mn-ea"/>
                <a:cs typeface="+mn-cs"/>
              </a:rPr>
              <a:t>Example: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000" dirty="0" smtClean="0">
                <a:ea typeface="+mn-ea"/>
                <a:cs typeface="+mn-cs"/>
              </a:rPr>
              <a:t>Evacuation Problem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</a:rPr>
              <a:t>         </a:t>
            </a:r>
            <a:r>
              <a:rPr lang="en-AU" sz="2000" dirty="0" smtClean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AU" sz="2000" dirty="0" smtClean="0">
                <a:ea typeface="+mn-ea"/>
                <a:cs typeface="+mn-cs"/>
              </a:rPr>
              <a:t>Growing population density combined with a better design of transportation or evaluation pattern in a life-threatening situation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endParaRPr lang="en-AU" sz="2000" dirty="0" smtClean="0"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</a:rPr>
              <a:t>(2) Flow Management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</a:rPr>
              <a:t>       </a:t>
            </a:r>
            <a:r>
              <a:rPr lang="en-AU" sz="2000" dirty="0" smtClean="0">
                <a:ea typeface="+mn-ea"/>
                <a:cs typeface="+mn-cs"/>
                <a:sym typeface="Wingdings" pitchFamily="2" charset="2"/>
              </a:rPr>
              <a:t> Traffic Simulation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  <a:sym typeface="Wingdings" pitchFamily="2" charset="2"/>
              </a:rPr>
              <a:t>        Metropolitan Design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  <a:sym typeface="Wingdings" pitchFamily="2" charset="2"/>
              </a:rPr>
              <a:t>        Supermarket Pathway Design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  <a:sym typeface="Wingdings" pitchFamily="2" charset="2"/>
              </a:rPr>
              <a:t>        Department Store’s Layout Design</a:t>
            </a:r>
            <a:endParaRPr lang="en-US" sz="2000" dirty="0">
              <a:ea typeface="+mn-ea"/>
              <a:cs typeface="+mn-cs"/>
            </a:endParaRPr>
          </a:p>
        </p:txBody>
      </p:sp>
      <p:pic>
        <p:nvPicPr>
          <p:cNvPr id="35843" name="Picture 1" descr="C:\DOCUME~1\z3200670\LOCALS~1\Temp\_((Y`}FWXREC9}D)I)2%6@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6513" y="1417638"/>
            <a:ext cx="4514850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altLang="zh-CN" dirty="0" smtClean="0">
                <a:ea typeface="+mn-ea"/>
                <a:cs typeface="+mn-cs"/>
              </a:rPr>
              <a:t>Example: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altLang="zh-CN" sz="2400" dirty="0" smtClean="0">
                <a:ea typeface="+mn-ea"/>
                <a:cs typeface="+mn-cs"/>
              </a:rPr>
              <a:t>NASDAQ Stock Market’s Decision on Tick Size Reduction (1997)</a:t>
            </a:r>
            <a:r>
              <a:rPr lang="en-AU" altLang="zh-CN" sz="2400" dirty="0" smtClean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AU" altLang="zh-CN" sz="2400" i="1" dirty="0" smtClean="0">
                <a:ea typeface="+mn-ea"/>
                <a:cs typeface="+mn-cs"/>
                <a:sym typeface="Wingdings" pitchFamily="2" charset="2"/>
              </a:rPr>
              <a:t>Counterintuitive results: reduction of tick size in market level increase the bid-ask spread.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endParaRPr lang="en-AU" altLang="zh-CN" sz="2400" i="1" dirty="0" smtClean="0">
              <a:ea typeface="+mn-ea"/>
              <a:cs typeface="+mn-cs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altLang="zh-CN" sz="2400" dirty="0" smtClean="0">
                <a:ea typeface="+mn-ea"/>
                <a:cs typeface="+mn-cs"/>
                <a:sym typeface="Wingdings" pitchFamily="2" charset="2"/>
              </a:rPr>
              <a:t>Simulating collective behaviour in the market through individuals who play economic games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endParaRPr lang="en-AU" altLang="zh-CN" sz="2400" dirty="0" smtClean="0">
              <a:ea typeface="+mn-ea"/>
              <a:cs typeface="+mn-cs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altLang="zh-CN" sz="2400" dirty="0" smtClean="0">
                <a:ea typeface="+mn-ea"/>
                <a:cs typeface="+mn-cs"/>
                <a:sym typeface="Wingdings" pitchFamily="2" charset="2"/>
              </a:rPr>
              <a:t>Simulating the relation between Internet Service Provider (ISP) and customers</a:t>
            </a:r>
            <a:endParaRPr lang="en-AU" altLang="zh-CN" sz="24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Organizational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dirty="0" smtClean="0">
                <a:ea typeface="+mn-ea"/>
                <a:cs typeface="+mn-cs"/>
              </a:rPr>
              <a:t>Example: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000" dirty="0" smtClean="0">
                <a:ea typeface="+mn-ea"/>
                <a:cs typeface="+mn-cs"/>
              </a:rPr>
              <a:t>Operation risk model in financial institutions</a:t>
            </a:r>
            <a:endParaRPr lang="en-AU" sz="2000" i="1" dirty="0" smtClean="0">
              <a:ea typeface="+mn-ea"/>
              <a:cs typeface="+mn-cs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endParaRPr lang="en-AU" sz="2000" i="1" dirty="0" smtClean="0">
              <a:ea typeface="+mn-ea"/>
              <a:cs typeface="+mn-cs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000" dirty="0" smtClean="0">
                <a:ea typeface="+mn-ea"/>
                <a:cs typeface="+mn-cs"/>
                <a:sym typeface="Wingdings" pitchFamily="2" charset="2"/>
              </a:rPr>
              <a:t>Measure the organisational performance and attain a better design by changing organisational parameters and exploring the changes of performance responding to these changes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Diffusion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175"/>
            <a:ext cx="8229600" cy="49768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AU" altLang="zh-CN" sz="2000" dirty="0" smtClean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AU" altLang="zh-CN" sz="2000" dirty="0" smtClean="0">
                <a:ea typeface="+mn-ea"/>
                <a:cs typeface="+mn-cs"/>
              </a:rPr>
              <a:t>where there is a need to understand agent’s behaviour in the social context/ network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dirty="0" smtClean="0">
                <a:ea typeface="+mn-ea"/>
                <a:cs typeface="+mn-cs"/>
              </a:rPr>
              <a:t>Example: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000" dirty="0" smtClean="0">
                <a:ea typeface="+mn-ea"/>
                <a:cs typeface="+mn-cs"/>
              </a:rPr>
              <a:t>Predict whether a movie with big investment will turn out to be a “hit”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altLang="zh-CN" sz="2000" dirty="0" smtClean="0">
                <a:ea typeface="+mn-ea"/>
                <a:cs typeface="+mn-cs"/>
              </a:rPr>
              <a:t>Product Adoption Model</a:t>
            </a:r>
            <a:endParaRPr lang="en-AU" sz="2000" dirty="0" smtClean="0"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endParaRPr lang="en-AU" sz="2000" dirty="0" smtClean="0"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b="1" dirty="0" smtClean="0">
                <a:ea typeface="+mn-ea"/>
                <a:cs typeface="+mn-cs"/>
              </a:rPr>
              <a:t>Assumption</a:t>
            </a:r>
            <a:r>
              <a:rPr lang="en-AU" sz="2000" dirty="0" smtClean="0">
                <a:ea typeface="+mn-ea"/>
                <a:cs typeface="+mn-cs"/>
              </a:rPr>
              <a:t>: The value of a new product </a:t>
            </a:r>
            <a:r>
              <a:rPr lang="en-AU" altLang="zh-CN" sz="2000" dirty="0" smtClean="0">
                <a:ea typeface="+mn-ea"/>
                <a:cs typeface="+mn-cs"/>
              </a:rPr>
              <a:t>(V)</a:t>
            </a:r>
            <a:r>
              <a:rPr lang="en-AU" sz="2000" dirty="0" smtClean="0">
                <a:ea typeface="+mn-ea"/>
                <a:cs typeface="+mn-cs"/>
              </a:rPr>
              <a:t> depends on the numbers of the users (N) in a total population of </a:t>
            </a:r>
            <a:r>
              <a:rPr lang="en-AU" sz="2000" dirty="0" err="1" smtClean="0">
                <a:ea typeface="+mn-ea"/>
                <a:cs typeface="+mn-cs"/>
              </a:rPr>
              <a:t>Nt</a:t>
            </a:r>
            <a:r>
              <a:rPr lang="en-AU" sz="2000" dirty="0" smtClean="0">
                <a:ea typeface="+mn-ea"/>
                <a:cs typeface="+mn-cs"/>
              </a:rPr>
              <a:t> potential adopters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endParaRPr lang="en-AU" sz="2000" dirty="0" smtClean="0"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endParaRPr lang="en-AU" sz="2000" dirty="0" smtClean="0">
              <a:ea typeface="+mn-ea"/>
              <a:cs typeface="+mn-cs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l-GR" sz="2000" dirty="0" smtClean="0">
                <a:ea typeface="+mn-ea"/>
                <a:cs typeface="+mn-cs"/>
              </a:rPr>
              <a:t>ρ</a:t>
            </a:r>
            <a:r>
              <a:rPr lang="en-AU" sz="2000" dirty="0" smtClean="0">
                <a:ea typeface="+mn-ea"/>
                <a:cs typeface="+mn-cs"/>
              </a:rPr>
              <a:t>- the fraction of the population that has adopted the product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l-GR" sz="2000" dirty="0" smtClean="0">
                <a:ea typeface="+mn-ea"/>
                <a:cs typeface="+mn-cs"/>
              </a:rPr>
              <a:t>Θ</a:t>
            </a:r>
            <a:r>
              <a:rPr lang="en-AU" sz="2000" dirty="0" smtClean="0">
                <a:ea typeface="+mn-ea"/>
                <a:cs typeface="+mn-cs"/>
              </a:rPr>
              <a:t>-characteristic value, as a “threshold”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</a:rPr>
              <a:t>d-an exponent that determines the steepness of function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AU" sz="2000" dirty="0" smtClean="0">
                <a:ea typeface="+mn-ea"/>
                <a:cs typeface="+mn-cs"/>
              </a:rPr>
              <a:t>V(N)~[0,1]</a:t>
            </a:r>
            <a:endParaRPr lang="en-US" sz="2000" dirty="0">
              <a:ea typeface="+mn-ea"/>
              <a:cs typeface="+mn-cs"/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Calibri" pitchFamily="84" charset="0"/>
              <a:ea typeface="宋体" pitchFamily="84" charset="-122"/>
              <a:cs typeface="宋体" pitchFamily="84" charset="-122"/>
            </a:endParaRPr>
          </a:p>
        </p:txBody>
      </p:sp>
      <p:pic>
        <p:nvPicPr>
          <p:cNvPr id="4198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4006850"/>
            <a:ext cx="2422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defTabSz="914400"/>
            <a:endParaRPr lang="zh-CN">
              <a:ea typeface="宋体" pitchFamily="84" charset="-122"/>
              <a:cs typeface="宋体" pitchFamily="8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40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zh-CN" sz="2000" smtClean="0">
                <a:ea typeface="宋体" pitchFamily="84" charset="-122"/>
                <a:cs typeface="宋体" pitchFamily="84" charset="-122"/>
              </a:rPr>
              <a:t>If we assume that each person is connected to </a:t>
            </a:r>
            <a:r>
              <a:rPr lang="en-AU" altLang="zh-CN" sz="2000" i="1" smtClean="0">
                <a:ea typeface="宋体" pitchFamily="84" charset="-122"/>
                <a:cs typeface="宋体" pitchFamily="84" charset="-122"/>
              </a:rPr>
              <a:t>n</a:t>
            </a:r>
            <a:r>
              <a:rPr lang="en-AU" altLang="zh-CN" sz="2000" smtClean="0">
                <a:ea typeface="宋体" pitchFamily="84" charset="-122"/>
                <a:cs typeface="宋体" pitchFamily="84" charset="-122"/>
              </a:rPr>
              <a:t> other people in the population, we can define person </a:t>
            </a:r>
            <a:r>
              <a:rPr lang="en-AU" altLang="zh-CN" sz="2000" i="1" smtClean="0">
                <a:ea typeface="宋体" pitchFamily="84" charset="-122"/>
                <a:cs typeface="宋体" pitchFamily="84" charset="-122"/>
              </a:rPr>
              <a:t>k</a:t>
            </a:r>
            <a:r>
              <a:rPr lang="en-AU" altLang="zh-CN" sz="2000" smtClean="0">
                <a:ea typeface="宋体" pitchFamily="84" charset="-122"/>
                <a:cs typeface="宋体" pitchFamily="84" charset="-122"/>
              </a:rPr>
              <a:t>’s estimate of the fraction of users in the entire population as                  , where </a:t>
            </a:r>
            <a:r>
              <a:rPr lang="en-AU" altLang="zh-CN" sz="2000" i="1" smtClean="0">
                <a:ea typeface="宋体" pitchFamily="84" charset="-122"/>
                <a:cs typeface="宋体" pitchFamily="84" charset="-122"/>
              </a:rPr>
              <a:t>n</a:t>
            </a:r>
            <a:r>
              <a:rPr lang="en-AU" altLang="zh-CN" sz="1100" i="1" smtClean="0">
                <a:ea typeface="宋体" pitchFamily="84" charset="-122"/>
                <a:cs typeface="宋体" pitchFamily="84" charset="-122"/>
              </a:rPr>
              <a:t>k</a:t>
            </a:r>
            <a:r>
              <a:rPr lang="en-AU" altLang="zh-CN" sz="2000" smtClean="0">
                <a:ea typeface="宋体" pitchFamily="84" charset="-122"/>
                <a:cs typeface="宋体" pitchFamily="84" charset="-122"/>
              </a:rPr>
              <a:t> is the number of </a:t>
            </a:r>
            <a:r>
              <a:rPr lang="en-AU" altLang="zh-CN" sz="2000" i="1" smtClean="0">
                <a:ea typeface="宋体" pitchFamily="84" charset="-122"/>
                <a:cs typeface="宋体" pitchFamily="84" charset="-122"/>
              </a:rPr>
              <a:t>k</a:t>
            </a:r>
            <a:r>
              <a:rPr lang="en-AU" altLang="zh-CN" sz="2000" smtClean="0">
                <a:ea typeface="宋体" pitchFamily="84" charset="-122"/>
                <a:cs typeface="宋体" pitchFamily="84" charset="-122"/>
              </a:rPr>
              <a:t>’s neighbours who have adopted the product.</a:t>
            </a:r>
          </a:p>
          <a:p>
            <a:endParaRPr lang="en-AU" altLang="zh-CN" sz="2000" smtClean="0">
              <a:ea typeface="宋体" pitchFamily="84" charset="-122"/>
              <a:cs typeface="宋体" pitchFamily="84" charset="-122"/>
            </a:endParaRPr>
          </a:p>
          <a:p>
            <a:r>
              <a:rPr lang="en-AU" altLang="zh-CN" sz="2000" smtClean="0">
                <a:ea typeface="宋体" pitchFamily="84" charset="-122"/>
                <a:cs typeface="宋体" pitchFamily="84" charset="-122"/>
              </a:rPr>
              <a:t>The value of the product, as estimated by person </a:t>
            </a:r>
            <a:r>
              <a:rPr lang="en-AU" altLang="zh-CN" sz="2000" i="1" smtClean="0">
                <a:ea typeface="宋体" pitchFamily="84" charset="-122"/>
                <a:cs typeface="宋体" pitchFamily="84" charset="-122"/>
              </a:rPr>
              <a:t>k</a:t>
            </a:r>
            <a:r>
              <a:rPr lang="en-AU" altLang="zh-CN" sz="2000" smtClean="0">
                <a:ea typeface="宋体" pitchFamily="84" charset="-122"/>
                <a:cs typeface="宋体" pitchFamily="84" charset="-122"/>
              </a:rPr>
              <a:t>, is as:      </a:t>
            </a:r>
            <a:endParaRPr lang="zh-CN" altLang="en-US" sz="2000" smtClean="0">
              <a:ea typeface="宋体" pitchFamily="84" charset="-122"/>
              <a:cs typeface="宋体" pitchFamily="84" charset="-122"/>
            </a:endParaRPr>
          </a:p>
        </p:txBody>
      </p:sp>
      <p:pic>
        <p:nvPicPr>
          <p:cNvPr id="44035" name="Picture 1" descr="C:\DOCUME~1\z3200670\LOCALS~1\Temp\6D3G(~FB_3D}DMJW_TD8EO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4900" y="3733800"/>
            <a:ext cx="310832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2" descr="C:\DOCUME~1\z3200670\LOCALS~1\Temp\)Q_UDURPW_Q)VHVTA(9P@W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2276475"/>
            <a:ext cx="84772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Graphing Result of Simulation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6082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991100" cy="4525963"/>
          </a:xfrm>
        </p:spPr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The right graph shows how </a:t>
            </a:r>
            <a:r>
              <a:rPr lang="el-GR" altLang="zh-CN" smtClean="0">
                <a:ea typeface="宋体" pitchFamily="84" charset="-122"/>
                <a:cs typeface="宋体" pitchFamily="84" charset="-122"/>
              </a:rPr>
              <a:t>ρ</a:t>
            </a:r>
            <a:r>
              <a:rPr lang="en-AU" altLang="zh-CN" smtClean="0">
                <a:ea typeface="宋体" pitchFamily="84" charset="-122"/>
                <a:cs typeface="宋体" pitchFamily="84" charset="-122"/>
              </a:rPr>
              <a:t> and V change in time by differentiated equation, (the initial number of users =15% of the population).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pic>
        <p:nvPicPr>
          <p:cNvPr id="46083" name="Picture 1" descr="C:\DOCUME~1\z3200670\LOCALS~1\Temp\_N(F%SEK@{}4N`UZ@51{{U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8300" y="1600200"/>
            <a:ext cx="33940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Graphing Result of Simulation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48130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256088" cy="4525963"/>
          </a:xfrm>
        </p:spPr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The right graph shows how the fraction of users increases in time for a population of 100 agents by mean-field agent-based model.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  <a:p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pic>
        <p:nvPicPr>
          <p:cNvPr id="48131" name="Picture 1" descr="C:\DOCUME~1\z3200670\LOCALS~1\Temp\4BAECK]I~A$6A)SQ]6`P1Y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3288" y="1809750"/>
            <a:ext cx="3808412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Graphing Result of Simulation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5017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076700" cy="4525963"/>
          </a:xfrm>
        </p:spPr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The right graph shows how </a:t>
            </a:r>
            <a:r>
              <a:rPr lang="el-GR" altLang="zh-CN" smtClean="0">
                <a:ea typeface="宋体" pitchFamily="84" charset="-122"/>
                <a:cs typeface="宋体" pitchFamily="84" charset="-122"/>
              </a:rPr>
              <a:t>ρ</a:t>
            </a:r>
            <a:r>
              <a:rPr lang="en-AU" altLang="zh-CN" smtClean="0">
                <a:ea typeface="宋体" pitchFamily="84" charset="-122"/>
                <a:cs typeface="宋体" pitchFamily="84" charset="-122"/>
              </a:rPr>
              <a:t> and V change overtime, with 100 agents and 30 random neighbours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pic>
        <p:nvPicPr>
          <p:cNvPr id="50179" name="Picture 1" descr="C:\DOCUME~1\z3200670\LOCALS~1\Temp\RLNEUGB(E5$J0VQD_V89N2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0775" y="1417638"/>
            <a:ext cx="3756025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Graphing Result of Simulation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5222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435475" cy="4525963"/>
          </a:xfrm>
        </p:spPr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The right graph shows how </a:t>
            </a:r>
            <a:r>
              <a:rPr lang="el-GR" altLang="zh-CN" smtClean="0">
                <a:ea typeface="宋体" pitchFamily="84" charset="-122"/>
                <a:cs typeface="宋体" pitchFamily="84" charset="-122"/>
              </a:rPr>
              <a:t>ρ</a:t>
            </a:r>
            <a:r>
              <a:rPr lang="en-AU" altLang="zh-CN" smtClean="0">
                <a:ea typeface="宋体" pitchFamily="84" charset="-122"/>
                <a:cs typeface="宋体" pitchFamily="84" charset="-122"/>
              </a:rPr>
              <a:t> and V change overtime, with 100 agents while only permitting interactions within neighbour cluster (without long-range interactions)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  <a:p>
            <a:pPr>
              <a:buFont typeface="Arial" pitchFamily="84" charset="0"/>
              <a:buNone/>
            </a:pP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pic>
        <p:nvPicPr>
          <p:cNvPr id="52227" name="Picture 1" descr="C:\DOCUME~1\z3200670\LOCALS~1\Temp\@9@XR_EE]]CRQ~YVW})%XK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3963" y="1600200"/>
            <a:ext cx="3652837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Agent-based Modeling (ABM)</a:t>
            </a:r>
          </a:p>
          <a:p>
            <a:r>
              <a:rPr lang="en-US" smtClean="0"/>
              <a:t>Benefits of ABM</a:t>
            </a:r>
          </a:p>
          <a:p>
            <a:r>
              <a:rPr lang="en-US" smtClean="0"/>
              <a:t>Four Application Areas of ABM</a:t>
            </a:r>
          </a:p>
          <a:p>
            <a:r>
              <a:rPr lang="en-US" smtClean="0"/>
              <a:t>Discussion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dirty="0" smtClean="0">
                <a:ea typeface="+mn-ea"/>
                <a:cs typeface="+mn-cs"/>
              </a:rPr>
              <a:t>When is ABM useful?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200" dirty="0" smtClean="0">
                <a:ea typeface="+mn-ea"/>
                <a:cs typeface="+mn-cs"/>
              </a:rPr>
              <a:t>When the interactions between agents are complex, nonlinear, discontinuous, or discrete;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200" dirty="0" smtClean="0">
                <a:ea typeface="+mn-ea"/>
                <a:cs typeface="+mn-cs"/>
              </a:rPr>
              <a:t>When space is crucial and the agents’ positions are not fixed;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200" dirty="0" smtClean="0">
                <a:ea typeface="+mn-ea"/>
                <a:cs typeface="+mn-cs"/>
              </a:rPr>
              <a:t>When the  population is heterogeneous;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200" dirty="0" smtClean="0">
                <a:ea typeface="+mn-ea"/>
                <a:cs typeface="+mn-cs"/>
              </a:rPr>
              <a:t>When the typology of the interactions is </a:t>
            </a:r>
            <a:r>
              <a:rPr lang="en-AU" altLang="zh-CN" sz="2200" dirty="0" smtClean="0">
                <a:ea typeface="+mn-ea"/>
                <a:cs typeface="+mn-cs"/>
              </a:rPr>
              <a:t>heterogeneous and complex;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AU" sz="2200" dirty="0" smtClean="0">
                <a:ea typeface="+mn-ea"/>
                <a:cs typeface="+mn-cs"/>
              </a:rPr>
              <a:t>When the agents exhibit complex behaviour, e.g., learning and adaption.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altLang="zh-CN" dirty="0" smtClean="0">
                <a:ea typeface="+mj-ea"/>
                <a:cs typeface="+mj-cs"/>
              </a:rPr>
              <a:t>Some issues that are important to ABM</a:t>
            </a:r>
            <a:endParaRPr lang="zh-CN" altLang="en-US" dirty="0"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altLang="zh-CN" dirty="0" smtClean="0">
                <a:ea typeface="+mn-ea"/>
                <a:cs typeface="+mn-cs"/>
              </a:rPr>
              <a:t>ABM verification &amp; validation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AU" altLang="zh-CN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altLang="zh-CN" dirty="0" smtClean="0">
                <a:ea typeface="+mn-ea"/>
                <a:cs typeface="+mn-cs"/>
              </a:rPr>
              <a:t>Applicability to human system in terms of some “soft” factors that are difficult to quantify, to calibrate, and to justify, e.g., irrational behaviours, subjective choices and complex psychology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AU" altLang="zh-CN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AU" altLang="zh-CN" dirty="0" smtClean="0">
                <a:ea typeface="+mn-ea"/>
                <a:cs typeface="+mn-cs"/>
              </a:rPr>
              <a:t>Computation power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26116" y="2354094"/>
            <a:ext cx="269176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zh-CN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THE END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zh-CN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THANKS</a:t>
            </a:r>
            <a:endParaRPr lang="zh-CN" alt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ABM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system as a collection of autonomous decision-making entities called agents </a:t>
            </a:r>
          </a:p>
          <a:p>
            <a:r>
              <a:rPr lang="en-US" smtClean="0"/>
              <a:t>Within which, each agent individually assesses its situation and makes decisions on the basis of a set of rules</a:t>
            </a:r>
          </a:p>
          <a:p>
            <a:r>
              <a:rPr lang="en-US" smtClean="0"/>
              <a:t>An aggregate level of result is developed in a bottom-up self-inferring way from individual agents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84" charset="-122"/>
              <a:cs typeface="宋体" pitchFamily="84" charset="-122"/>
            </a:endParaRP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zh-CN" smtClean="0">
                <a:ea typeface="宋体" pitchFamily="84" charset="-122"/>
                <a:cs typeface="宋体" pitchFamily="84" charset="-122"/>
              </a:rPr>
              <a:t>Why the ABM can apply appropriately to simulate human system?</a:t>
            </a:r>
            <a:endParaRPr lang="zh-CN" altLang="en-US" smtClean="0">
              <a:ea typeface="宋体" pitchFamily="84" charset="-122"/>
              <a:cs typeface="宋体" pitchFamily="84" charset="-122"/>
            </a:endParaRPr>
          </a:p>
        </p:txBody>
      </p:sp>
      <p:pic>
        <p:nvPicPr>
          <p:cNvPr id="21507" name="Picture 2" descr="C:\Documents and Settings\z3200670\Desktop\{294FC3ED-132A-4A3C-BAD8-1F4A5A2D08EF}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384550"/>
            <a:ext cx="27654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ABM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Arial"/>
              <a:buAutoNum type="arabicParenBoth"/>
              <a:defRPr/>
            </a:pPr>
            <a:r>
              <a:rPr lang="en-US" dirty="0" smtClean="0">
                <a:ea typeface="+mn-ea"/>
                <a:cs typeface="+mn-cs"/>
              </a:rPr>
              <a:t>Capturing Emergent Phenomena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ea typeface="+mn-ea"/>
                <a:cs typeface="+mn-cs"/>
              </a:rPr>
              <a:t>         -- A counterintuitive, hard to understand and to predict but </a:t>
            </a:r>
            <a:r>
              <a:rPr lang="en-US" sz="2000" i="1" dirty="0">
                <a:ea typeface="+mn-ea"/>
                <a:cs typeface="+mn-cs"/>
              </a:rPr>
              <a:t>d</a:t>
            </a:r>
            <a:r>
              <a:rPr lang="en-US" sz="2000" i="1" dirty="0" smtClean="0">
                <a:ea typeface="+mn-ea"/>
                <a:cs typeface="+mn-cs"/>
              </a:rPr>
              <a:t>ramatic change in aggregate/collective level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i="1" dirty="0" smtClean="0">
                <a:ea typeface="+mn-ea"/>
                <a:cs typeface="+mn-cs"/>
              </a:rPr>
              <a:t>         e.g., baby gender, traffic jam, voting, “protector game”, global financial crisis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Therefore, AMB can be applied where: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eriod"/>
              <a:defRPr/>
            </a:pPr>
            <a:r>
              <a:rPr lang="en-US" sz="2000" dirty="0" smtClean="0">
                <a:ea typeface="+mn-ea"/>
                <a:cs typeface="+mn-cs"/>
              </a:rPr>
              <a:t>Individual behavior is nonlinear and can be characterized as thresholds, if-then rules, or nonlinear coupling;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eriod"/>
              <a:defRPr/>
            </a:pPr>
            <a:r>
              <a:rPr lang="en-US" sz="2000" dirty="0" smtClean="0">
                <a:ea typeface="+mn-ea"/>
                <a:cs typeface="+mn-cs"/>
              </a:rPr>
              <a:t>Individual behavior exhibits memory, path dependence, and hysteresis, non-</a:t>
            </a:r>
            <a:r>
              <a:rPr lang="en-US" sz="2000" dirty="0" err="1" smtClean="0">
                <a:ea typeface="+mn-ea"/>
                <a:cs typeface="+mn-cs"/>
              </a:rPr>
              <a:t>markovian</a:t>
            </a:r>
            <a:r>
              <a:rPr lang="en-US" sz="2000" dirty="0" smtClean="0">
                <a:ea typeface="+mn-ea"/>
                <a:cs typeface="+mn-cs"/>
              </a:rPr>
              <a:t> behavior, or temporal correlations, including learning and adaption;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eriod"/>
              <a:defRPr/>
            </a:pPr>
            <a:r>
              <a:rPr lang="en-US" sz="2000" dirty="0" smtClean="0">
                <a:ea typeface="+mn-ea"/>
                <a:cs typeface="+mn-cs"/>
              </a:rPr>
              <a:t>Agent interactions are heterogeneous and can generate net-work effects;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eriod"/>
              <a:defRPr/>
            </a:pPr>
            <a:r>
              <a:rPr lang="en-US" sz="2000" dirty="0" smtClean="0">
                <a:ea typeface="+mn-ea"/>
                <a:cs typeface="+mn-cs"/>
              </a:rPr>
              <a:t>Averages will not work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ABM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(2) Providing a Natural Description of a System,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ecause it creates another dimension to interpret a system other than requesting a perspective of horizontal dimension (as a process)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Wingdings" charset="2"/>
              <a:buChar char="à"/>
              <a:defRPr/>
            </a:pPr>
            <a:r>
              <a:rPr lang="en-US" sz="2000" dirty="0" smtClean="0">
                <a:ea typeface="+mn-ea"/>
                <a:cs typeface="+mn-cs"/>
              </a:rPr>
              <a:t>Being closer to the reality when linking micro-macro truth</a:t>
            </a:r>
          </a:p>
          <a:p>
            <a:pPr fontAlgn="auto">
              <a:spcAft>
                <a:spcPts val="0"/>
              </a:spcAft>
              <a:buFont typeface="Wingdings" charset="2"/>
              <a:buChar char="à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charset="2"/>
              <a:buChar char="à"/>
              <a:defRPr/>
            </a:pPr>
            <a:r>
              <a:rPr lang="en-US" sz="2000" dirty="0" smtClean="0">
                <a:ea typeface="+mn-ea"/>
                <a:cs typeface="+mn-cs"/>
              </a:rPr>
              <a:t>Being more capable to explain a “non-abstract” fact  </a:t>
            </a:r>
          </a:p>
          <a:p>
            <a:pPr fontAlgn="auto">
              <a:spcAft>
                <a:spcPts val="0"/>
              </a:spcAft>
              <a:buFont typeface="Wingdings" charset="2"/>
              <a:buChar char="à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charset="2"/>
              <a:buChar char="à"/>
              <a:defRPr/>
            </a:pPr>
            <a:r>
              <a:rPr lang="en-US" sz="2000" dirty="0" smtClean="0">
                <a:ea typeface="+mn-ea"/>
                <a:cs typeface="+mn-cs"/>
              </a:rPr>
              <a:t>Being easy to see the aggregate properties that embedded/implicitly implied by the system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20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>
                <a:ea typeface="+mj-ea"/>
                <a:cs typeface="+mj-cs"/>
              </a:rPr>
              <a:t>Different Analytical Level</a:t>
            </a:r>
            <a:br>
              <a:rPr lang="en-AU" dirty="0" smtClean="0">
                <a:ea typeface="+mj-ea"/>
                <a:cs typeface="+mj-cs"/>
              </a:rPr>
            </a:br>
            <a:r>
              <a:rPr lang="en-AU" dirty="0" smtClean="0">
                <a:ea typeface="+mj-ea"/>
                <a:cs typeface="+mj-cs"/>
              </a:rPr>
              <a:t>—Horizontal VS. Vertical 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7650" name="Content Placeholder 3" descr="11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0155" r="-20155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4363"/>
            <a:ext cx="8229600" cy="5511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Therefore, ABM can be used in the situation where: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arenR"/>
              <a:defRPr/>
            </a:pPr>
            <a:r>
              <a:rPr lang="en-US" sz="2000" dirty="0" smtClean="0">
                <a:ea typeface="+mn-ea"/>
                <a:cs typeface="+mn-cs"/>
              </a:rPr>
              <a:t>Individual behavior cannot be clearly defined through aggregate transition rate;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arenR"/>
              <a:defRPr/>
            </a:pPr>
            <a:r>
              <a:rPr lang="en-US" sz="2000" dirty="0" smtClean="0">
                <a:ea typeface="+mn-ea"/>
                <a:cs typeface="+mn-cs"/>
              </a:rPr>
              <a:t>Individual behavior is complex or describing complex individual behavior with equations become intractable;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arenR"/>
              <a:defRPr/>
            </a:pPr>
            <a:r>
              <a:rPr lang="en-US" sz="2000" dirty="0" smtClean="0">
                <a:ea typeface="+mn-ea"/>
                <a:cs typeface="+mn-cs"/>
              </a:rPr>
              <a:t>Activities are a more natural way of describing the system than processes;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arenR"/>
              <a:defRPr/>
            </a:pPr>
            <a:r>
              <a:rPr lang="en-US" sz="2000" dirty="0" smtClean="0">
                <a:ea typeface="+mn-ea"/>
                <a:cs typeface="+mn-cs"/>
              </a:rPr>
              <a:t>Validation and calibration of the model through expert judgment is crucial;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lphaLcParenR"/>
              <a:defRPr/>
            </a:pPr>
            <a:r>
              <a:rPr lang="en-US" sz="2000" dirty="0" err="1" smtClean="0">
                <a:ea typeface="+mn-ea"/>
                <a:cs typeface="+mn-cs"/>
              </a:rPr>
              <a:t>Stochasticity</a:t>
            </a:r>
            <a:r>
              <a:rPr lang="en-US" sz="2000" dirty="0" smtClean="0">
                <a:ea typeface="+mn-ea"/>
                <a:cs typeface="+mn-cs"/>
              </a:rPr>
              <a:t> applies to the </a:t>
            </a:r>
            <a:r>
              <a:rPr lang="en-US" sz="2000" dirty="0" err="1" smtClean="0">
                <a:ea typeface="+mn-ea"/>
                <a:cs typeface="+mn-cs"/>
              </a:rPr>
              <a:t>agents’s</a:t>
            </a:r>
            <a:r>
              <a:rPr lang="en-US" sz="2000" dirty="0" smtClean="0">
                <a:ea typeface="+mn-ea"/>
                <a:cs typeface="+mn-cs"/>
              </a:rPr>
              <a:t> behavior.</a:t>
            </a:r>
            <a:endParaRPr lang="en-US" sz="20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ABM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84" charset="0"/>
              <a:buNone/>
            </a:pPr>
            <a:r>
              <a:rPr lang="en-US" smtClean="0"/>
              <a:t>(3) Being flexible by using different rule-setting</a:t>
            </a:r>
          </a:p>
          <a:p>
            <a:pPr>
              <a:buFont typeface="Wingdings" pitchFamily="84" charset="2"/>
              <a:buChar char="à"/>
            </a:pPr>
            <a:endParaRPr lang="en-US" sz="2000" smtClean="0">
              <a:sym typeface="Wingdings" pitchFamily="84" charset="2"/>
            </a:endParaRPr>
          </a:p>
          <a:p>
            <a:pPr>
              <a:buFont typeface="Wingdings" pitchFamily="84" charset="2"/>
              <a:buChar char="à"/>
            </a:pPr>
            <a:r>
              <a:rPr lang="en-US" sz="2000" smtClean="0">
                <a:sym typeface="Wingdings" pitchFamily="84" charset="2"/>
              </a:rPr>
              <a:t>Numbers of agents</a:t>
            </a:r>
          </a:p>
          <a:p>
            <a:pPr>
              <a:buFont typeface="Wingdings" pitchFamily="84" charset="2"/>
              <a:buChar char="à"/>
            </a:pPr>
            <a:r>
              <a:rPr lang="en-US" sz="2000" smtClean="0">
                <a:sym typeface="Wingdings" pitchFamily="84" charset="2"/>
              </a:rPr>
              <a:t>Behavior rule</a:t>
            </a:r>
          </a:p>
          <a:p>
            <a:pPr>
              <a:buFont typeface="Wingdings" pitchFamily="84" charset="2"/>
              <a:buChar char="à"/>
            </a:pPr>
            <a:r>
              <a:rPr lang="en-US" sz="2000" smtClean="0">
                <a:sym typeface="Wingdings" pitchFamily="84" charset="2"/>
              </a:rPr>
              <a:t>Degree of rationality</a:t>
            </a:r>
          </a:p>
          <a:p>
            <a:pPr>
              <a:buFont typeface="Wingdings" pitchFamily="84" charset="2"/>
              <a:buChar char="à"/>
            </a:pPr>
            <a:r>
              <a:rPr lang="en-US" sz="2000" smtClean="0">
                <a:sym typeface="Wingdings" pitchFamily="84" charset="2"/>
              </a:rPr>
              <a:t>Ability to learn and evolve</a:t>
            </a:r>
          </a:p>
          <a:p>
            <a:pPr>
              <a:buFont typeface="Wingdings" pitchFamily="84" charset="2"/>
              <a:buChar char="à"/>
            </a:pPr>
            <a:r>
              <a:rPr lang="en-US" sz="2000" smtClean="0"/>
              <a:t>Rules of interaction</a:t>
            </a:r>
          </a:p>
          <a:p>
            <a:pPr>
              <a:buFont typeface="Wingdings" pitchFamily="84" charset="2"/>
              <a:buChar char="à"/>
            </a:pPr>
            <a:r>
              <a:rPr lang="en-US" sz="2000" smtClean="0"/>
              <a:t>Different observation levels when reporting the simulating outputs (aggregate VS. sub-agent groups VS. single agent)</a:t>
            </a: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846</Words>
  <Application>Microsoft Office PowerPoint</Application>
  <PresentationFormat>On-screen Show (4:3)</PresentationFormat>
  <Paragraphs>136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ＭＳ Ｐゴシック</vt:lpstr>
      <vt:lpstr>Arial</vt:lpstr>
      <vt:lpstr>华文细黑</vt:lpstr>
      <vt:lpstr>宋体</vt:lpstr>
      <vt:lpstr>Wingdings</vt:lpstr>
      <vt:lpstr>Office Theme</vt:lpstr>
      <vt:lpstr>Agent-based Modeling: Methods and Techniques for Simulating Human Systems</vt:lpstr>
      <vt:lpstr>Outline</vt:lpstr>
      <vt:lpstr>ABM</vt:lpstr>
      <vt:lpstr>PowerPoint Presentation</vt:lpstr>
      <vt:lpstr>Benefits of ABM</vt:lpstr>
      <vt:lpstr>Benefits of ABM</vt:lpstr>
      <vt:lpstr>Different Analytical Level —Horizontal VS. Vertical </vt:lpstr>
      <vt:lpstr>PowerPoint Presentation</vt:lpstr>
      <vt:lpstr>Benefits of ABM</vt:lpstr>
      <vt:lpstr>Four Application Areas in Simulating Human Systems </vt:lpstr>
      <vt:lpstr>Flow Simulation</vt:lpstr>
      <vt:lpstr>Market Simulation</vt:lpstr>
      <vt:lpstr>Organizational Simulation</vt:lpstr>
      <vt:lpstr>Diffusion Simulation</vt:lpstr>
      <vt:lpstr>PowerPoint Presentation</vt:lpstr>
      <vt:lpstr>Graphing Result of Simulation</vt:lpstr>
      <vt:lpstr>Graphing Result of Simulation</vt:lpstr>
      <vt:lpstr>Graphing Result of Simulation</vt:lpstr>
      <vt:lpstr>Graphing Result of Simulation</vt:lpstr>
      <vt:lpstr>Discussion</vt:lpstr>
      <vt:lpstr>Some issues that are important to ABM</vt:lpstr>
      <vt:lpstr>PowerPoint Presentation</vt:lpstr>
    </vt:vector>
  </TitlesOfParts>
  <Company>University of  New South Wales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Agent-based Modeling: Methods and Techniques for Simulating Human Systems</dc:title>
  <dc:creator>Jie Meng</dc:creator>
  <cp:lastModifiedBy>Robert Marks</cp:lastModifiedBy>
  <cp:revision>19</cp:revision>
  <dcterms:created xsi:type="dcterms:W3CDTF">2010-08-21T23:35:56Z</dcterms:created>
  <dcterms:modified xsi:type="dcterms:W3CDTF">2010-08-27T02:38:57Z</dcterms:modified>
</cp:coreProperties>
</file>